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37"/>
  </p:notesMasterIdLst>
  <p:sldIdLst>
    <p:sldId id="269" r:id="rId2"/>
    <p:sldId id="296" r:id="rId3"/>
    <p:sldId id="300" r:id="rId4"/>
    <p:sldId id="297" r:id="rId5"/>
    <p:sldId id="298" r:id="rId6"/>
    <p:sldId id="299" r:id="rId7"/>
    <p:sldId id="273" r:id="rId8"/>
    <p:sldId id="280" r:id="rId9"/>
    <p:sldId id="281" r:id="rId10"/>
    <p:sldId id="282" r:id="rId11"/>
    <p:sldId id="283" r:id="rId12"/>
    <p:sldId id="267" r:id="rId13"/>
    <p:sldId id="257" r:id="rId14"/>
    <p:sldId id="258" r:id="rId15"/>
    <p:sldId id="262" r:id="rId16"/>
    <p:sldId id="289" r:id="rId17"/>
    <p:sldId id="263" r:id="rId18"/>
    <p:sldId id="294" r:id="rId19"/>
    <p:sldId id="293" r:id="rId20"/>
    <p:sldId id="259" r:id="rId21"/>
    <p:sldId id="287" r:id="rId22"/>
    <p:sldId id="260" r:id="rId23"/>
    <p:sldId id="261" r:id="rId24"/>
    <p:sldId id="288" r:id="rId25"/>
    <p:sldId id="270" r:id="rId26"/>
    <p:sldId id="272" r:id="rId27"/>
    <p:sldId id="264" r:id="rId28"/>
    <p:sldId id="265" r:id="rId29"/>
    <p:sldId id="266" r:id="rId30"/>
    <p:sldId id="284" r:id="rId31"/>
    <p:sldId id="285" r:id="rId32"/>
    <p:sldId id="295" r:id="rId33"/>
    <p:sldId id="286" r:id="rId34"/>
    <p:sldId id="291" r:id="rId35"/>
    <p:sldId id="292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282E"/>
    <a:srgbClr val="C412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2519"/>
  </p:normalViewPr>
  <p:slideViewPr>
    <p:cSldViewPr snapToGrid="0" snapToObjects="1">
      <p:cViewPr varScale="1">
        <p:scale>
          <a:sx n="75" d="100"/>
          <a:sy n="75" d="100"/>
        </p:scale>
        <p:origin x="101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B108E5-F90E-424C-B007-4ADF92A6FBC3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B2C01-164A-6147-80A7-D958F7444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4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8A6D1-2046-1C4F-BDCB-D9B6630EA8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84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 situ fraction?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B2C01-164A-6147-80A7-D958F74445E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03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Weisz 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B2C01-164A-6147-80A7-D958F74445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54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Dwarf-dwarf mergers can create </a:t>
            </a:r>
            <a:r>
              <a:rPr lang="en-US" dirty="0" err="1" smtClean="0"/>
              <a:t>dSphs</a:t>
            </a:r>
            <a:r>
              <a:rPr lang="en-US" dirty="0" smtClean="0"/>
              <a:t> (Moore et al. 1996; </a:t>
            </a:r>
            <a:r>
              <a:rPr lang="en-US" dirty="0" err="1" smtClean="0"/>
              <a:t>Kazantzidis</a:t>
            </a:r>
            <a:r>
              <a:rPr lang="en-US" dirty="0" smtClean="0"/>
              <a:t> et al. 2011b), and the mechanism is satisfyingly similar to models proposed for transforming massive disks into giant </a:t>
            </a:r>
            <a:r>
              <a:rPr lang="en-US" dirty="0" err="1" smtClean="0"/>
              <a:t>ellipticals</a:t>
            </a:r>
            <a:r>
              <a:rPr lang="en-US" dirty="0" smtClean="0"/>
              <a:t> (Icke 1985).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B2C01-164A-6147-80A7-D958F74445E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97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halos </a:t>
            </a:r>
            <a:r>
              <a:rPr lang="en-US" dirty="0"/>
              <a:t>at z=0 have on the order of 1e6 </a:t>
            </a:r>
            <a:r>
              <a:rPr lang="en-US" dirty="0" err="1"/>
              <a:t>dm</a:t>
            </a:r>
            <a:r>
              <a:rPr lang="en-US" dirty="0"/>
              <a:t> particles and 1e4 star particles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A0ADA-4B29-4544-A1B6-526356B3554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9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very difficult to constrain observationally, making simulations an important guide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B2C01-164A-6147-80A7-D958F74445E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44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B2C01-164A-6147-80A7-D958F74445E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2243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8A6D1-2046-1C4F-BDCB-D9B6630EA83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30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July 13,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July 13,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July 13,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July 13,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July 13, 2018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July 13,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July 13, 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July 13, 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July 13, 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July 13,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July 13,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July 13,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726819"/>
            <a:ext cx="7772400" cy="4571999"/>
          </a:xfrm>
        </p:spPr>
        <p:txBody>
          <a:bodyPr/>
          <a:lstStyle/>
          <a:p>
            <a:pPr algn="ctr"/>
            <a:r>
              <a:rPr lang="en-US" sz="3600" dirty="0" smtClean="0">
                <a:solidFill>
                  <a:srgbClr val="D2282E"/>
                </a:solidFill>
              </a:rPr>
              <a:t>No assembly required</a:t>
            </a:r>
            <a:r>
              <a:rPr lang="en-US" sz="4000" dirty="0" smtClean="0">
                <a:solidFill>
                  <a:srgbClr val="D2282E"/>
                </a:solidFill>
              </a:rPr>
              <a:t/>
            </a:r>
            <a:br>
              <a:rPr lang="en-US" sz="4000" dirty="0" smtClean="0">
                <a:solidFill>
                  <a:srgbClr val="D2282E"/>
                </a:solidFill>
              </a:rPr>
            </a:br>
            <a:r>
              <a:rPr lang="en-US" sz="4000" dirty="0">
                <a:solidFill>
                  <a:srgbClr val="D2282E"/>
                </a:solidFill>
              </a:rPr>
              <a:t/>
            </a:r>
            <a:br>
              <a:rPr lang="en-US" sz="4000" dirty="0">
                <a:solidFill>
                  <a:srgbClr val="D2282E"/>
                </a:solidFill>
              </a:rPr>
            </a:br>
            <a:r>
              <a:rPr lang="en-US" sz="4000" dirty="0" smtClean="0">
                <a:solidFill>
                  <a:srgbClr val="D2282E"/>
                </a:solidFill>
              </a:rPr>
              <a:t/>
            </a:r>
            <a:br>
              <a:rPr lang="en-US" sz="4000" dirty="0" smtClean="0">
                <a:solidFill>
                  <a:srgbClr val="D2282E"/>
                </a:solidFill>
              </a:rPr>
            </a:br>
            <a:r>
              <a:rPr lang="en-US" sz="4000" dirty="0">
                <a:solidFill>
                  <a:srgbClr val="D2282E"/>
                </a:solidFill>
              </a:rPr>
              <a:t/>
            </a:r>
            <a:br>
              <a:rPr lang="en-US" sz="4000" dirty="0">
                <a:solidFill>
                  <a:srgbClr val="D2282E"/>
                </a:solidFill>
              </a:rPr>
            </a:br>
            <a:r>
              <a:rPr lang="en-US" sz="4000" dirty="0" smtClean="0">
                <a:solidFill>
                  <a:srgbClr val="D2282E"/>
                </a:solidFill>
              </a:rPr>
              <a:t/>
            </a:r>
            <a:br>
              <a:rPr lang="en-US" sz="4000" dirty="0" smtClean="0">
                <a:solidFill>
                  <a:srgbClr val="D2282E"/>
                </a:solidFill>
              </a:rPr>
            </a:br>
            <a:r>
              <a:rPr lang="en-US" sz="2000" dirty="0" smtClean="0">
                <a:solidFill>
                  <a:srgbClr val="D2282E"/>
                </a:solidFill>
              </a:rPr>
              <a:t>Low mass dwarf galaxy formation has little dependence </a:t>
            </a:r>
            <a:r>
              <a:rPr lang="en-US" sz="2000" smtClean="0">
                <a:solidFill>
                  <a:srgbClr val="D2282E"/>
                </a:solidFill>
              </a:rPr>
              <a:t>on galaxy mergers </a:t>
            </a:r>
            <a:endParaRPr lang="en-US" sz="2000" dirty="0">
              <a:solidFill>
                <a:srgbClr val="D2282E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5273863"/>
            <a:ext cx="3952133" cy="1370929"/>
          </a:xfrm>
        </p:spPr>
        <p:txBody>
          <a:bodyPr>
            <a:normAutofit/>
          </a:bodyPr>
          <a:lstStyle/>
          <a:p>
            <a:r>
              <a:rPr lang="en-US" sz="1200" dirty="0" smtClean="0"/>
              <a:t>Mike </a:t>
            </a:r>
            <a:r>
              <a:rPr lang="en-US" sz="1200" dirty="0" err="1" smtClean="0"/>
              <a:t>Boylan</a:t>
            </a:r>
            <a:r>
              <a:rPr lang="en-US" sz="1200" dirty="0"/>
              <a:t>–</a:t>
            </a:r>
            <a:r>
              <a:rPr lang="en-US" sz="1200" dirty="0" err="1" smtClean="0"/>
              <a:t>Kolchin</a:t>
            </a:r>
            <a:r>
              <a:rPr lang="en-US" sz="1200" dirty="0" smtClean="0"/>
              <a:t> </a:t>
            </a:r>
            <a:r>
              <a:rPr lang="en-US" sz="1200" dirty="0"/>
              <a:t>–</a:t>
            </a:r>
            <a:r>
              <a:rPr lang="en-US" sz="1200" dirty="0" smtClean="0"/>
              <a:t> UT Austin</a:t>
            </a:r>
          </a:p>
          <a:p>
            <a:r>
              <a:rPr lang="en-US" sz="1200" dirty="0" smtClean="0"/>
              <a:t>James Bullock – UCI</a:t>
            </a:r>
          </a:p>
          <a:p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562087" y="5273863"/>
            <a:ext cx="3952133" cy="13709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0" kern="1200" cap="all" spc="12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smtClean="0"/>
              <a:t>Dan </a:t>
            </a:r>
            <a:r>
              <a:rPr lang="en-US" sz="1200" dirty="0" err="1" smtClean="0"/>
              <a:t>weisz</a:t>
            </a:r>
            <a:r>
              <a:rPr lang="en-US" sz="1200" dirty="0" smtClean="0"/>
              <a:t> – UC </a:t>
            </a:r>
            <a:r>
              <a:rPr lang="en-US" sz="1200" dirty="0" err="1" smtClean="0"/>
              <a:t>berkeley</a:t>
            </a:r>
            <a:endParaRPr lang="en-US" sz="1200" dirty="0" smtClean="0"/>
          </a:p>
          <a:p>
            <a:r>
              <a:rPr lang="en-US" sz="1200" dirty="0" smtClean="0"/>
              <a:t>and the fire team</a:t>
            </a:r>
            <a:endParaRPr lang="en-US" sz="1200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373104" y="6259199"/>
            <a:ext cx="4397793" cy="511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0" kern="1200" cap="all" spc="12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err="1" smtClean="0"/>
              <a:t>Ut</a:t>
            </a:r>
            <a:r>
              <a:rPr lang="en-US" sz="1200" dirty="0" smtClean="0"/>
              <a:t> </a:t>
            </a:r>
            <a:r>
              <a:rPr lang="en-US" sz="1200" dirty="0" err="1" smtClean="0"/>
              <a:t>austin</a:t>
            </a:r>
            <a:r>
              <a:rPr lang="en-US" sz="1200" dirty="0" smtClean="0"/>
              <a:t> theory seminar 10/09/2017</a:t>
            </a:r>
            <a:endParaRPr lang="en-US" sz="1200" dirty="0"/>
          </a:p>
          <a:p>
            <a:endParaRPr lang="en-US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672693" y="4800599"/>
            <a:ext cx="3652159" cy="473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0" kern="1200" cap="all" spc="12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Alex </a:t>
            </a:r>
            <a:r>
              <a:rPr lang="en-US" sz="1600" dirty="0" err="1" smtClean="0">
                <a:solidFill>
                  <a:schemeClr val="tx1"/>
                </a:solidFill>
              </a:rPr>
              <a:t>Fitts</a:t>
            </a:r>
            <a:r>
              <a:rPr lang="en-US" sz="1600" dirty="0" smtClean="0">
                <a:solidFill>
                  <a:schemeClr val="tx1"/>
                </a:solidFill>
              </a:rPr>
              <a:t> - </a:t>
            </a:r>
            <a:r>
              <a:rPr lang="en-US" sz="1600" dirty="0" err="1" smtClean="0">
                <a:solidFill>
                  <a:schemeClr val="tx1"/>
                </a:solidFill>
              </a:rPr>
              <a:t>Ut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</a:rPr>
              <a:t>austin</a:t>
            </a:r>
            <a:endParaRPr lang="en-US" sz="1600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4" name="2dhist_halo1259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4674" y="1877120"/>
            <a:ext cx="8249546" cy="216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70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525435" cy="1371600"/>
          </a:xfrm>
        </p:spPr>
        <p:txBody>
          <a:bodyPr>
            <a:normAutofit/>
          </a:bodyPr>
          <a:lstStyle/>
          <a:p>
            <a:r>
              <a:rPr lang="en-US" sz="3100" dirty="0"/>
              <a:t>How important are galaxy mergers for low mass galaxies?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How does galaxy assembly compare to the hierarchical buildup of DM halos</a:t>
            </a:r>
            <a:r>
              <a:rPr lang="en-US" b="1" dirty="0" smtClean="0"/>
              <a:t>?</a:t>
            </a:r>
          </a:p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Stellar fossil record of Local Group </a:t>
            </a:r>
            <a:r>
              <a:rPr lang="en-US" b="1" dirty="0" smtClean="0"/>
              <a:t>dwarfs</a:t>
            </a:r>
          </a:p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Implications for near field cosmology</a:t>
            </a:r>
          </a:p>
          <a:p>
            <a:pPr marL="342900" lvl="1" indent="-342900">
              <a:spcAft>
                <a:spcPts val="600"/>
              </a:spcAft>
              <a:buClrTx/>
            </a:pPr>
            <a:endParaRPr lang="en-US" dirty="0"/>
          </a:p>
          <a:p>
            <a:pPr marL="342900" lvl="1" indent="-342900">
              <a:spcAft>
                <a:spcPts val="600"/>
              </a:spcAft>
              <a:buClrTx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2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404412" cy="1371600"/>
          </a:xfrm>
        </p:spPr>
        <p:txBody>
          <a:bodyPr>
            <a:normAutofit/>
          </a:bodyPr>
          <a:lstStyle/>
          <a:p>
            <a:r>
              <a:rPr lang="en-US" sz="3100" dirty="0"/>
              <a:t>How important are galaxy mergers for low mass galaxies?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How does galaxy assembly compare to the hierarchical buildup of DM halos</a:t>
            </a:r>
            <a:r>
              <a:rPr lang="en-US" b="1" dirty="0" smtClean="0"/>
              <a:t>?</a:t>
            </a:r>
          </a:p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Stellar fossil record of Local Group </a:t>
            </a:r>
            <a:r>
              <a:rPr lang="en-US" b="1" dirty="0" smtClean="0"/>
              <a:t>dwarfs</a:t>
            </a:r>
          </a:p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Implications for near field cosmology</a:t>
            </a:r>
          </a:p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Are certain observed features actually associated with </a:t>
            </a:r>
            <a:r>
              <a:rPr lang="en-US" b="1" dirty="0" smtClean="0"/>
              <a:t>mergers?</a:t>
            </a:r>
          </a:p>
          <a:p>
            <a:pPr marL="342900" lvl="1" indent="-342900">
              <a:spcAft>
                <a:spcPts val="600"/>
              </a:spcAft>
              <a:buClrTx/>
            </a:pPr>
            <a:endParaRPr lang="en-US" dirty="0" smtClean="0"/>
          </a:p>
          <a:p>
            <a:pPr marL="342900" lvl="1" indent="-342900">
              <a:spcAft>
                <a:spcPts val="600"/>
              </a:spcAft>
              <a:buClrTx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97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10224"/>
            <a:ext cx="7620000" cy="3219547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GIZMO MFM code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Updated FIRE-2 feedback suite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15 isolated dwarfs at M</a:t>
            </a:r>
            <a:r>
              <a:rPr lang="en-US" baseline="-25000" dirty="0" smtClean="0"/>
              <a:t>halo</a:t>
            </a:r>
            <a:r>
              <a:rPr lang="en-US" dirty="0" smtClean="0"/>
              <a:t>~10</a:t>
            </a:r>
            <a:r>
              <a:rPr lang="en-US" baseline="30000" dirty="0" smtClean="0"/>
              <a:t>10</a:t>
            </a:r>
            <a:r>
              <a:rPr lang="en-US" dirty="0" smtClean="0"/>
              <a:t> M</a:t>
            </a:r>
            <a:r>
              <a:rPr lang="en-US" baseline="-25000" dirty="0" smtClean="0">
                <a:latin typeface="Wingdings"/>
                <a:ea typeface="Wingdings"/>
                <a:cs typeface="Wingdings"/>
                <a:sym typeface="Wingdings"/>
              </a:rPr>
              <a:t></a:t>
            </a:r>
            <a:endParaRPr lang="en-US" dirty="0" smtClean="0">
              <a:ea typeface="Wingdings"/>
              <a:cs typeface="Wingdings"/>
              <a:sym typeface="Wingdings"/>
            </a:endParaRPr>
          </a:p>
          <a:p>
            <a:pPr marL="342900" indent="-342900">
              <a:buFont typeface="Arial"/>
              <a:buChar char="•"/>
            </a:pPr>
            <a:r>
              <a:rPr lang="en-US" dirty="0" err="1" smtClean="0">
                <a:ea typeface="Wingdings"/>
                <a:cs typeface="Wingdings"/>
                <a:sym typeface="Wingdings"/>
              </a:rPr>
              <a:t>ε</a:t>
            </a:r>
            <a:r>
              <a:rPr lang="en-US" baseline="-25000" dirty="0" err="1" smtClean="0">
                <a:ea typeface="Wingdings"/>
                <a:cs typeface="Wingdings"/>
                <a:sym typeface="Wingdings"/>
              </a:rPr>
              <a:t>gas</a:t>
            </a:r>
            <a:r>
              <a:rPr lang="en-US" dirty="0" smtClean="0">
                <a:ea typeface="Wingdings"/>
                <a:cs typeface="Wingdings"/>
                <a:sym typeface="Wingdings"/>
              </a:rPr>
              <a:t>~ 2 pc ε</a:t>
            </a:r>
            <a:r>
              <a:rPr lang="en-US" baseline="-25000" dirty="0" smtClean="0">
                <a:ea typeface="Wingdings"/>
                <a:cs typeface="Wingdings"/>
                <a:sym typeface="Wingdings"/>
              </a:rPr>
              <a:t>dm</a:t>
            </a:r>
            <a:r>
              <a:rPr lang="en-US" dirty="0" smtClean="0">
                <a:ea typeface="Wingdings"/>
                <a:cs typeface="Wingdings"/>
                <a:sym typeface="Wingdings"/>
              </a:rPr>
              <a:t>~35 pc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 smtClean="0">
                <a:ea typeface="Wingdings"/>
                <a:cs typeface="Wingdings"/>
                <a:sym typeface="Wingdings"/>
              </a:rPr>
              <a:t>M</a:t>
            </a:r>
            <a:r>
              <a:rPr lang="en-US" baseline="-25000" dirty="0" err="1" smtClean="0">
                <a:ea typeface="Wingdings"/>
                <a:cs typeface="Wingdings"/>
                <a:sym typeface="Wingdings"/>
              </a:rPr>
              <a:t>gas</a:t>
            </a:r>
            <a:r>
              <a:rPr lang="en-US" dirty="0" smtClean="0">
                <a:ea typeface="Wingdings"/>
                <a:cs typeface="Wingdings"/>
                <a:sym typeface="Wingdings"/>
              </a:rPr>
              <a:t>~ 500 </a:t>
            </a:r>
            <a:r>
              <a:rPr lang="en-US" dirty="0"/>
              <a:t>M</a:t>
            </a:r>
            <a:r>
              <a:rPr lang="en-US" baseline="-25000" dirty="0" smtClean="0">
                <a:latin typeface="Wingdings"/>
                <a:ea typeface="Wingdings"/>
                <a:cs typeface="Wingdings"/>
                <a:sym typeface="Wingdings"/>
              </a:rPr>
              <a:t></a:t>
            </a:r>
            <a:r>
              <a:rPr lang="en-US" baseline="-25000" dirty="0" smtClean="0">
                <a:ea typeface="Wingdings"/>
                <a:cs typeface="Wingdings"/>
                <a:sym typeface="Wingdings"/>
              </a:rPr>
              <a:t>,</a:t>
            </a:r>
            <a:r>
              <a:rPr lang="en-US" dirty="0" smtClean="0">
                <a:ea typeface="Wingdings"/>
                <a:cs typeface="Wingdings"/>
                <a:sym typeface="Wingdings"/>
              </a:rPr>
              <a:t> </a:t>
            </a:r>
            <a:r>
              <a:rPr lang="en-US" dirty="0" err="1" smtClean="0">
                <a:ea typeface="Wingdings"/>
                <a:cs typeface="Wingdings"/>
                <a:sym typeface="Wingdings"/>
              </a:rPr>
              <a:t>M</a:t>
            </a:r>
            <a:r>
              <a:rPr lang="en-US" baseline="-25000" dirty="0" err="1" smtClean="0">
                <a:ea typeface="Wingdings"/>
                <a:cs typeface="Wingdings"/>
                <a:sym typeface="Wingdings"/>
              </a:rPr>
              <a:t>dm</a:t>
            </a:r>
            <a:r>
              <a:rPr lang="en-US" dirty="0" smtClean="0">
                <a:ea typeface="Wingdings"/>
                <a:cs typeface="Wingdings"/>
                <a:sym typeface="Wingdings"/>
              </a:rPr>
              <a:t>~ 2500 </a:t>
            </a:r>
            <a:r>
              <a:rPr lang="en-US" dirty="0" smtClean="0"/>
              <a:t>M</a:t>
            </a:r>
            <a:r>
              <a:rPr lang="en-US" baseline="-25000" dirty="0" smtClean="0">
                <a:latin typeface="Wingdings"/>
                <a:ea typeface="Wingdings"/>
                <a:cs typeface="Wingdings"/>
                <a:sym typeface="Wingdings"/>
              </a:rPr>
              <a:t>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3</a:t>
            </a:r>
            <a:r>
              <a:rPr lang="en-US" dirty="0" smtClean="0"/>
              <a:t>5</a:t>
            </a:r>
            <a:r>
              <a:rPr lang="en-US" baseline="30000" dirty="0" smtClean="0"/>
              <a:t>3</a:t>
            </a:r>
            <a:r>
              <a:rPr lang="en-US" dirty="0" smtClean="0"/>
              <a:t> </a:t>
            </a:r>
            <a:r>
              <a:rPr lang="en-US" dirty="0"/>
              <a:t>Mpc</a:t>
            </a:r>
            <a:r>
              <a:rPr lang="en-US" baseline="30000" dirty="0"/>
              <a:t>3</a:t>
            </a:r>
            <a:r>
              <a:rPr lang="en-US" dirty="0"/>
              <a:t> box</a:t>
            </a:r>
          </a:p>
          <a:p>
            <a:pPr marL="342900" indent="-342900">
              <a:buFont typeface="Arial"/>
              <a:buChar char="•"/>
            </a:pPr>
            <a:endParaRPr lang="en-US" baseline="-25000" dirty="0">
              <a:ea typeface="Wingdings"/>
              <a:cs typeface="Wingdings"/>
              <a:sym typeface="Wingdings"/>
            </a:endParaRPr>
          </a:p>
          <a:p>
            <a:pPr marL="342900" indent="-342900">
              <a:buFont typeface="Arial"/>
              <a:buChar char="•"/>
            </a:pPr>
            <a:endParaRPr lang="en-US" dirty="0" smtClean="0">
              <a:ea typeface="Wingdings"/>
              <a:cs typeface="Wingdings"/>
              <a:sym typeface="Wingdings"/>
            </a:endParaRPr>
          </a:p>
          <a:p>
            <a:pPr marL="342900" indent="-342900">
              <a:buFont typeface="Arial"/>
              <a:buChar char="•"/>
            </a:pPr>
            <a:endParaRPr lang="en-US" baseline="-25000" dirty="0" smtClean="0">
              <a:ea typeface="Wingdings"/>
              <a:cs typeface="Wingdings"/>
              <a:sym typeface="Wingdings"/>
            </a:endParaRPr>
          </a:p>
          <a:p>
            <a:pPr marL="342900" indent="-342900">
              <a:buFont typeface="Arial"/>
              <a:buChar char="•"/>
            </a:pPr>
            <a:endParaRPr lang="en-US" baseline="-25000" dirty="0" smtClean="0">
              <a:latin typeface="Wingdings"/>
              <a:ea typeface="Wingdings"/>
              <a:cs typeface="Wingdings"/>
              <a:sym typeface="Wingdings"/>
            </a:endParaRP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91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071338" cy="1371600"/>
          </a:xfrm>
        </p:spPr>
        <p:txBody>
          <a:bodyPr/>
          <a:lstStyle/>
          <a:p>
            <a:r>
              <a:rPr lang="en-US" dirty="0" smtClean="0"/>
              <a:t>Mass assembly histories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Mvir_merger_fullcolor_4panel_09_01_201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323" y="1524318"/>
            <a:ext cx="6197600" cy="4940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73722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129954" cy="1371600"/>
          </a:xfrm>
        </p:spPr>
        <p:txBody>
          <a:bodyPr/>
          <a:lstStyle/>
          <a:p>
            <a:r>
              <a:rPr lang="en-US" dirty="0" smtClean="0"/>
              <a:t>Mass assembly histories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Mvir_merger_fullcolor_all_09_22_201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501" y="1524318"/>
            <a:ext cx="5531338" cy="500810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7593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</a:t>
            </a:r>
            <a:r>
              <a:rPr lang="en-US" dirty="0" smtClean="0">
                <a:latin typeface="Zapf Dingbats"/>
                <a:ea typeface="Zapf Dingbats"/>
                <a:cs typeface="Zapf Dingbats"/>
                <a:sym typeface="Zapf Dingbats"/>
              </a:rPr>
              <a:t>★</a:t>
            </a:r>
            <a:r>
              <a:rPr lang="en-US" dirty="0" smtClean="0">
                <a:ea typeface="Zapf Dingbats"/>
                <a:cs typeface="Zapf Dingbats"/>
                <a:sym typeface="Zapf Dingbats"/>
              </a:rPr>
              <a:t>-</a:t>
            </a:r>
            <a:r>
              <a:rPr lang="en-US" dirty="0" err="1" smtClean="0">
                <a:ea typeface="Zapf Dingbats"/>
                <a:cs typeface="Zapf Dingbats"/>
                <a:sym typeface="Zapf Dingbats"/>
              </a:rPr>
              <a:t>M</a:t>
            </a:r>
            <a:r>
              <a:rPr lang="en-US" baseline="-25000" dirty="0" err="1" smtClean="0">
                <a:ea typeface="Zapf Dingbats"/>
                <a:cs typeface="Zapf Dingbats"/>
                <a:sym typeface="Zapf Dingbats"/>
              </a:rPr>
              <a:t>halo</a:t>
            </a:r>
            <a:r>
              <a:rPr lang="en-US" dirty="0" smtClean="0">
                <a:ea typeface="Zapf Dingbats"/>
                <a:cs typeface="Zapf Dingbats"/>
                <a:sym typeface="Zapf Dingbats"/>
              </a:rPr>
              <a:t> relation throughout time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pic>
        <p:nvPicPr>
          <p:cNvPr id="3" name="Picture 2" descr="mstar_mhalo_all_08_31_201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33" y="1524318"/>
            <a:ext cx="6756400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70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</a:t>
            </a:r>
            <a:r>
              <a:rPr lang="en-US" dirty="0" smtClean="0">
                <a:latin typeface="Zapf Dingbats"/>
                <a:ea typeface="Zapf Dingbats"/>
                <a:cs typeface="Zapf Dingbats"/>
                <a:sym typeface="Zapf Dingbats"/>
              </a:rPr>
              <a:t>★</a:t>
            </a:r>
            <a:r>
              <a:rPr lang="en-US" dirty="0" smtClean="0">
                <a:ea typeface="Zapf Dingbats"/>
                <a:cs typeface="Zapf Dingbats"/>
                <a:sym typeface="Zapf Dingbats"/>
              </a:rPr>
              <a:t>-</a:t>
            </a:r>
            <a:r>
              <a:rPr lang="en-US" dirty="0" err="1" smtClean="0">
                <a:ea typeface="Zapf Dingbats"/>
                <a:cs typeface="Zapf Dingbats"/>
                <a:sym typeface="Zapf Dingbats"/>
              </a:rPr>
              <a:t>M</a:t>
            </a:r>
            <a:r>
              <a:rPr lang="en-US" baseline="-25000" dirty="0" err="1" smtClean="0">
                <a:ea typeface="Zapf Dingbats"/>
                <a:cs typeface="Zapf Dingbats"/>
                <a:sym typeface="Zapf Dingbats"/>
              </a:rPr>
              <a:t>halo</a:t>
            </a:r>
            <a:r>
              <a:rPr lang="en-US" dirty="0" smtClean="0">
                <a:ea typeface="Zapf Dingbats"/>
                <a:cs typeface="Zapf Dingbats"/>
                <a:sym typeface="Zapf Dingbats"/>
              </a:rPr>
              <a:t> relation throughout time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pic>
        <p:nvPicPr>
          <p:cNvPr id="3" name="Picture 2" descr="mstar_mhalo_all_08_31_201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33" y="1524318"/>
            <a:ext cx="6756400" cy="53467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 flipH="1" flipV="1">
            <a:off x="3388659" y="2326341"/>
            <a:ext cx="591671" cy="927847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070847" y="1919813"/>
            <a:ext cx="1707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Behroozi</a:t>
            </a:r>
            <a:r>
              <a:rPr lang="en-US" sz="1600" dirty="0" smtClean="0"/>
              <a:t> et al. </a:t>
            </a:r>
            <a:r>
              <a:rPr lang="en-US" sz="1600" dirty="0" smtClean="0"/>
              <a:t>(2018)</a:t>
            </a:r>
            <a:endParaRPr lang="en-US" sz="1600" dirty="0" smtClean="0"/>
          </a:p>
          <a:p>
            <a:r>
              <a:rPr lang="en-US" sz="1600" dirty="0" smtClean="0"/>
              <a:t>extrapolated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0813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</a:t>
            </a:r>
            <a:r>
              <a:rPr lang="en-US" dirty="0">
                <a:latin typeface="Zapf Dingbats"/>
                <a:ea typeface="Zapf Dingbats"/>
                <a:cs typeface="Zapf Dingbats"/>
                <a:sym typeface="Zapf Dingbats"/>
              </a:rPr>
              <a:t>★</a:t>
            </a:r>
            <a:r>
              <a:rPr lang="en-US" dirty="0">
                <a:ea typeface="Zapf Dingbats"/>
                <a:cs typeface="Zapf Dingbats"/>
                <a:sym typeface="Zapf Dingbats"/>
              </a:rPr>
              <a:t>-</a:t>
            </a:r>
            <a:r>
              <a:rPr lang="en-US" dirty="0" err="1">
                <a:ea typeface="Zapf Dingbats"/>
                <a:cs typeface="Zapf Dingbats"/>
                <a:sym typeface="Zapf Dingbats"/>
              </a:rPr>
              <a:t>M</a:t>
            </a:r>
            <a:r>
              <a:rPr lang="en-US" baseline="-25000" dirty="0" err="1">
                <a:ea typeface="Zapf Dingbats"/>
                <a:cs typeface="Zapf Dingbats"/>
                <a:sym typeface="Zapf Dingbats"/>
              </a:rPr>
              <a:t>halo</a:t>
            </a:r>
            <a:r>
              <a:rPr lang="en-US" dirty="0">
                <a:ea typeface="Zapf Dingbats"/>
                <a:cs typeface="Zapf Dingbats"/>
                <a:sym typeface="Zapf Dingbats"/>
              </a:rPr>
              <a:t> relation throughout time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pic>
        <p:nvPicPr>
          <p:cNvPr id="5" name="Picture 4" descr="mstar_vpeak_log_08_31_201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33" y="1524318"/>
            <a:ext cx="67564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92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29038"/>
            <a:ext cx="5791200" cy="1371600"/>
          </a:xfrm>
        </p:spPr>
        <p:txBody>
          <a:bodyPr/>
          <a:lstStyle/>
          <a:p>
            <a:r>
              <a:rPr lang="en-US" dirty="0" err="1" smtClean="0"/>
              <a:t>V</a:t>
            </a:r>
            <a:r>
              <a:rPr lang="en-US" baseline="-25000" dirty="0" err="1" smtClean="0"/>
              <a:t>max</a:t>
            </a:r>
            <a:r>
              <a:rPr lang="en-US" dirty="0" smtClean="0"/>
              <a:t> through time</a:t>
            </a:r>
            <a:endParaRPr lang="en-US" dirty="0"/>
          </a:p>
        </p:txBody>
      </p:sp>
      <p:pic>
        <p:nvPicPr>
          <p:cNvPr id="5" name="Content Placeholder 4" descr="fig3_vmax_v_t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775" r="-24775"/>
          <a:stretch>
            <a:fillRect/>
          </a:stretch>
        </p:blipFill>
        <p:spPr>
          <a:xfrm>
            <a:off x="-207440" y="1380333"/>
            <a:ext cx="9558881" cy="5486400"/>
          </a:xfrm>
        </p:spPr>
      </p:pic>
    </p:spTree>
    <p:extLst>
      <p:ext uri="{BB962C8B-B14F-4D97-AF65-F5344CB8AC3E}">
        <p14:creationId xmlns:p14="http://schemas.microsoft.com/office/powerpoint/2010/main" val="1028795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</a:t>
            </a:r>
            <a:r>
              <a:rPr lang="en-US" dirty="0">
                <a:latin typeface="Zapf Dingbats"/>
                <a:ea typeface="Zapf Dingbats"/>
                <a:cs typeface="Zapf Dingbats"/>
                <a:sym typeface="Zapf Dingbats"/>
              </a:rPr>
              <a:t>★</a:t>
            </a:r>
            <a:r>
              <a:rPr lang="en-US" dirty="0">
                <a:ea typeface="Zapf Dingbats"/>
                <a:cs typeface="Zapf Dingbats"/>
                <a:sym typeface="Zapf Dingbats"/>
              </a:rPr>
              <a:t>-</a:t>
            </a:r>
            <a:r>
              <a:rPr lang="en-US" dirty="0" err="1">
                <a:ea typeface="Zapf Dingbats"/>
                <a:cs typeface="Zapf Dingbats"/>
                <a:sym typeface="Zapf Dingbats"/>
              </a:rPr>
              <a:t>M</a:t>
            </a:r>
            <a:r>
              <a:rPr lang="en-US" baseline="-25000" dirty="0" err="1">
                <a:ea typeface="Zapf Dingbats"/>
                <a:cs typeface="Zapf Dingbats"/>
                <a:sym typeface="Zapf Dingbats"/>
              </a:rPr>
              <a:t>halo</a:t>
            </a:r>
            <a:r>
              <a:rPr lang="en-US" dirty="0">
                <a:ea typeface="Zapf Dingbats"/>
                <a:cs typeface="Zapf Dingbats"/>
                <a:sym typeface="Zapf Dingbats"/>
              </a:rPr>
              <a:t> relation throughout time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pic>
        <p:nvPicPr>
          <p:cNvPr id="5" name="Picture 4" descr="mstar_vpeak_log_08_31_201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33" y="1524318"/>
            <a:ext cx="67564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512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low mass dwarf galaxies?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412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335108" cy="1371600"/>
          </a:xfrm>
        </p:spPr>
        <p:txBody>
          <a:bodyPr/>
          <a:lstStyle/>
          <a:p>
            <a:r>
              <a:rPr lang="en-US" dirty="0" smtClean="0"/>
              <a:t>Average merger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mergers_bar_allhalos_z0cut_09_29_201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752600"/>
            <a:ext cx="4381959" cy="39319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24743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335108" cy="1371600"/>
          </a:xfrm>
        </p:spPr>
        <p:txBody>
          <a:bodyPr/>
          <a:lstStyle/>
          <a:p>
            <a:r>
              <a:rPr lang="en-US" dirty="0" smtClean="0"/>
              <a:t>Average merger history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960" y="1752600"/>
            <a:ext cx="4381960" cy="3931920"/>
          </a:xfrm>
        </p:spPr>
      </p:pic>
      <p:sp>
        <p:nvSpPr>
          <p:cNvPr id="5" name="TextBox 4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pic>
        <p:nvPicPr>
          <p:cNvPr id="7" name="Picture 6" descr="mergers_bar_allhalos_z0cut_09_29_201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752600"/>
            <a:ext cx="4381959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88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319109" cy="1371600"/>
          </a:xfrm>
        </p:spPr>
        <p:txBody>
          <a:bodyPr/>
          <a:lstStyle/>
          <a:p>
            <a:r>
              <a:rPr lang="en-US" dirty="0" smtClean="0"/>
              <a:t>Average merger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mergers_bar_allhalos_z0cut_09_29_201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752600"/>
            <a:ext cx="4381959" cy="39319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pic>
        <p:nvPicPr>
          <p:cNvPr id="7" name="Picture 6" descr="mergers_mstar_bar_allhalos_z0cut_10_05_201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960" y="1752600"/>
            <a:ext cx="4381959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749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situ formation domination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pic>
        <p:nvPicPr>
          <p:cNvPr id="6" name="Picture 5" descr="insitu_bar_10_04_201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1752600"/>
            <a:ext cx="47498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7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situ formation domination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pic>
        <p:nvPicPr>
          <p:cNvPr id="6" name="Picture 5" descr="insitu_bar_10_04_201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1752600"/>
            <a:ext cx="4749800" cy="4546600"/>
          </a:xfrm>
          <a:prstGeom prst="rect">
            <a:avLst/>
          </a:prstGeom>
        </p:spPr>
      </p:pic>
      <p:sp>
        <p:nvSpPr>
          <p:cNvPr id="7" name="Frame 6"/>
          <p:cNvSpPr/>
          <p:nvPr/>
        </p:nvSpPr>
        <p:spPr>
          <a:xfrm>
            <a:off x="1922929" y="3375212"/>
            <a:ext cx="4585447" cy="632012"/>
          </a:xfrm>
          <a:prstGeom prst="fram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65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situ </a:t>
            </a:r>
            <a:r>
              <a:rPr lang="en-US" dirty="0" err="1" smtClean="0"/>
              <a:t>sfh</a:t>
            </a:r>
            <a:r>
              <a:rPr lang="en-US" dirty="0" smtClean="0"/>
              <a:t> vs</a:t>
            </a:r>
            <a:br>
              <a:rPr lang="en-US" dirty="0" smtClean="0"/>
            </a:br>
            <a:r>
              <a:rPr lang="en-US" dirty="0" smtClean="0"/>
              <a:t>accreted SFH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Halo948_arch_SFH_merger_v_insitu_z0_bin100Myr_12_19_20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219" y="1524318"/>
            <a:ext cx="57277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23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situ </a:t>
            </a:r>
            <a:r>
              <a:rPr lang="en-US" dirty="0" err="1"/>
              <a:t>sfh</a:t>
            </a:r>
            <a:r>
              <a:rPr lang="en-US" dirty="0"/>
              <a:t> vs</a:t>
            </a:r>
            <a:br>
              <a:rPr lang="en-US" dirty="0"/>
            </a:br>
            <a:r>
              <a:rPr lang="en-US" dirty="0" smtClean="0"/>
              <a:t>accreted SFH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Halo796_arch_SFH_merger_v_insitu_z0_bin100Myr_12_19_20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524318"/>
            <a:ext cx="57277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47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Dmo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hydro predictions</a:t>
            </a:r>
            <a:endParaRPr lang="en-US" dirty="0"/>
          </a:p>
        </p:txBody>
      </p:sp>
      <p:pic>
        <p:nvPicPr>
          <p:cNvPr id="4" name="Content Placeholder 3" descr="cumu_frac_zlmm_09_03_2017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089" r="-38089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8150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299569" cy="1371600"/>
          </a:xfrm>
        </p:spPr>
        <p:txBody>
          <a:bodyPr/>
          <a:lstStyle/>
          <a:p>
            <a:r>
              <a:rPr lang="en-US" dirty="0" smtClean="0"/>
              <a:t>Satellites of dwarfs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2dhist_1x3halo848res_z-0.00000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47" y="682260"/>
            <a:ext cx="7919074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4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299569" cy="1371600"/>
          </a:xfrm>
        </p:spPr>
        <p:txBody>
          <a:bodyPr/>
          <a:lstStyle/>
          <a:p>
            <a:r>
              <a:rPr lang="en-US" dirty="0" smtClean="0"/>
              <a:t>Satellites of dwarfs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90197" y="6464618"/>
            <a:ext cx="169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Fitts</a:t>
            </a:r>
            <a:r>
              <a:rPr lang="en-US" sz="1400" dirty="0" smtClean="0"/>
              <a:t> et al. (in prep)</a:t>
            </a:r>
            <a:endParaRPr lang="en-US" sz="1400" dirty="0"/>
          </a:p>
        </p:txBody>
      </p:sp>
      <p:sp>
        <p:nvSpPr>
          <p:cNvPr id="3" name="Right Arrow 2"/>
          <p:cNvSpPr/>
          <p:nvPr/>
        </p:nvSpPr>
        <p:spPr>
          <a:xfrm>
            <a:off x="1338385" y="2129692"/>
            <a:ext cx="6281615" cy="586154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Increasing resolution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2dhist_1x3halo848res_z-0.00000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47" y="682260"/>
            <a:ext cx="7919074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23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low mass dwarf galaxies?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ΛCDM predicts large scale structure extremely well</a:t>
            </a:r>
            <a:endParaRPr lang="en-US" baseline="-25000" dirty="0">
              <a:ea typeface="Wingdings"/>
              <a:cs typeface="Wingdings"/>
              <a:sym typeface="Wingdings"/>
            </a:endParaRP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97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Isolated dwarf galaxies do not receive a significant portion of their stellar mass from galaxy mergers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Validates using stellar fossil record to trace SFH of dwarfs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Virtually all galaxy mergers occur during the early assembly phase of the dwarf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All stars contributed by galaxy mergers are uniformly ancient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DMO simulations do an accurate job predicting the # of mergers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Added bonus: Further evidence that UFD satellites may exist around dwarf galaxies in the field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57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1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463118" cy="1371600"/>
          </a:xfrm>
        </p:spPr>
        <p:txBody>
          <a:bodyPr>
            <a:normAutofit/>
          </a:bodyPr>
          <a:lstStyle/>
          <a:p>
            <a:r>
              <a:rPr lang="en-US" dirty="0"/>
              <a:t>M</a:t>
            </a:r>
            <a:r>
              <a:rPr lang="en-US" dirty="0">
                <a:latin typeface="Zapf Dingbats"/>
                <a:ea typeface="Zapf Dingbats"/>
                <a:cs typeface="Zapf Dingbats"/>
                <a:sym typeface="Zapf Dingbats"/>
              </a:rPr>
              <a:t>★</a:t>
            </a:r>
            <a:r>
              <a:rPr lang="en-US" dirty="0">
                <a:ea typeface="Zapf Dingbats"/>
                <a:cs typeface="Zapf Dingbats"/>
                <a:sym typeface="Zapf Dingbats"/>
              </a:rPr>
              <a:t>-</a:t>
            </a:r>
            <a:r>
              <a:rPr lang="en-US" dirty="0" err="1">
                <a:ea typeface="Zapf Dingbats"/>
                <a:cs typeface="Zapf Dingbats"/>
                <a:sym typeface="Zapf Dingbats"/>
              </a:rPr>
              <a:t>M</a:t>
            </a:r>
            <a:r>
              <a:rPr lang="en-US" baseline="-25000" dirty="0" err="1">
                <a:ea typeface="Zapf Dingbats"/>
                <a:cs typeface="Zapf Dingbats"/>
                <a:sym typeface="Zapf Dingbats"/>
              </a:rPr>
              <a:t>halo</a:t>
            </a:r>
            <a:r>
              <a:rPr lang="en-US" dirty="0">
                <a:ea typeface="Zapf Dingbats"/>
                <a:cs typeface="Zapf Dingbats"/>
                <a:sym typeface="Zapf Dingbats"/>
              </a:rPr>
              <a:t> </a:t>
            </a:r>
            <a:r>
              <a:rPr lang="en-US" dirty="0" smtClean="0">
                <a:ea typeface="Zapf Dingbats"/>
                <a:cs typeface="Zapf Dingbats"/>
                <a:sym typeface="Zapf Dingbats"/>
              </a:rPr>
              <a:t>relation at z=0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897" y="1752600"/>
            <a:ext cx="5508606" cy="4373563"/>
          </a:xfrm>
        </p:spPr>
      </p:pic>
      <p:cxnSp>
        <p:nvCxnSpPr>
          <p:cNvPr id="4" name="Straight Connector 3"/>
          <p:cNvCxnSpPr/>
          <p:nvPr/>
        </p:nvCxnSpPr>
        <p:spPr>
          <a:xfrm flipV="1">
            <a:off x="3334871" y="3442447"/>
            <a:ext cx="188258" cy="96085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501152" y="2857672"/>
            <a:ext cx="2232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Garrison-Kimmel et al. 2016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85566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 brought in from mergers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598" y="1752600"/>
            <a:ext cx="5827203" cy="4373563"/>
          </a:xfrm>
        </p:spPr>
      </p:pic>
    </p:spTree>
    <p:extLst>
      <p:ext uri="{BB962C8B-B14F-4D97-AF65-F5344CB8AC3E}">
        <p14:creationId xmlns:p14="http://schemas.microsoft.com/office/powerpoint/2010/main" val="189805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Metal Distributions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491" y="1752600"/>
            <a:ext cx="5831417" cy="4373563"/>
          </a:xfrm>
        </p:spPr>
      </p:pic>
    </p:spTree>
    <p:extLst>
      <p:ext uri="{BB962C8B-B14F-4D97-AF65-F5344CB8AC3E}">
        <p14:creationId xmlns:p14="http://schemas.microsoft.com/office/powerpoint/2010/main" val="2622560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Metal Distributions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491" y="1752600"/>
            <a:ext cx="5831417" cy="4373563"/>
          </a:xfrm>
        </p:spPr>
      </p:pic>
    </p:spTree>
    <p:extLst>
      <p:ext uri="{BB962C8B-B14F-4D97-AF65-F5344CB8AC3E}">
        <p14:creationId xmlns:p14="http://schemas.microsoft.com/office/powerpoint/2010/main" val="247613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low mass dwarf galaxies?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ΛCDM predicts large scale structure extremely well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Questions remain at smaller scales</a:t>
            </a:r>
            <a:endParaRPr lang="en-US" baseline="-25000" dirty="0">
              <a:ea typeface="Wingdings"/>
              <a:cs typeface="Wingdings"/>
              <a:sym typeface="Wingdings"/>
            </a:endParaRP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537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low mass dwarf galaxies?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ΛCDM predicts large scale structure extremely well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Questions remain at smaller scales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ea typeface="Wingdings"/>
                <a:cs typeface="Wingdings"/>
                <a:sym typeface="Wingdings"/>
              </a:rPr>
              <a:t>Dark matter theory? </a:t>
            </a:r>
            <a:r>
              <a:rPr lang="en-US" dirty="0">
                <a:ea typeface="Wingdings"/>
                <a:cs typeface="Wingdings"/>
                <a:sym typeface="Wingdings"/>
              </a:rPr>
              <a:t>Galaxy Formation</a:t>
            </a:r>
            <a:r>
              <a:rPr lang="en-US" dirty="0" smtClean="0">
                <a:ea typeface="Wingdings"/>
                <a:cs typeface="Wingdings"/>
                <a:sym typeface="Wingdings"/>
              </a:rPr>
              <a:t>?</a:t>
            </a:r>
            <a:endParaRPr lang="en-US" baseline="-25000" dirty="0">
              <a:ea typeface="Wingdings"/>
              <a:cs typeface="Wingdings"/>
              <a:sym typeface="Wingdings"/>
            </a:endParaRP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606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low mass dwarf galaxies?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ΛCDM predicts large scale structure extremely well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Questions remain at smaller scales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ea typeface="Wingdings"/>
                <a:cs typeface="Wingdings"/>
                <a:sym typeface="Wingdings"/>
              </a:rPr>
              <a:t>Dark matter theory? </a:t>
            </a:r>
            <a:r>
              <a:rPr lang="en-US" dirty="0">
                <a:ea typeface="Wingdings"/>
                <a:cs typeface="Wingdings"/>
                <a:sym typeface="Wingdings"/>
              </a:rPr>
              <a:t>Galaxy Formation</a:t>
            </a:r>
            <a:r>
              <a:rPr lang="en-US" dirty="0" smtClean="0">
                <a:ea typeface="Wingdings"/>
                <a:cs typeface="Wingdings"/>
                <a:sym typeface="Wingdings"/>
              </a:rPr>
              <a:t>?</a:t>
            </a: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Interesting scale at M</a:t>
            </a:r>
            <a:r>
              <a:rPr lang="en-US" baseline="-25000" dirty="0"/>
              <a:t>vir</a:t>
            </a:r>
            <a:r>
              <a:rPr lang="en-US" dirty="0"/>
              <a:t>~10</a:t>
            </a:r>
            <a:r>
              <a:rPr lang="en-US" baseline="30000" dirty="0"/>
              <a:t>10</a:t>
            </a:r>
            <a:r>
              <a:rPr lang="en-US" dirty="0"/>
              <a:t> M</a:t>
            </a:r>
            <a:r>
              <a:rPr lang="en-US" baseline="-25000" dirty="0">
                <a:latin typeface="Wingdings"/>
                <a:ea typeface="Wingdings"/>
                <a:cs typeface="Wingdings"/>
                <a:sym typeface="Wingdings"/>
              </a:rPr>
              <a:t></a:t>
            </a:r>
            <a:r>
              <a:rPr lang="en-US" dirty="0">
                <a:ea typeface="Wingdings"/>
                <a:cs typeface="Wingdings"/>
                <a:sym typeface="Wingdings"/>
              </a:rPr>
              <a:t>, </a:t>
            </a:r>
            <a:r>
              <a:rPr lang="en-US" dirty="0"/>
              <a:t>M</a:t>
            </a:r>
            <a:r>
              <a:rPr lang="en-US" baseline="-25000" dirty="0">
                <a:latin typeface="Zapf Dingbats"/>
                <a:ea typeface="Zapf Dingbats"/>
                <a:cs typeface="Zapf Dingbats"/>
                <a:sym typeface="Zapf Dingbats"/>
              </a:rPr>
              <a:t>★</a:t>
            </a:r>
            <a:r>
              <a:rPr lang="en-US" dirty="0"/>
              <a:t>~10</a:t>
            </a:r>
            <a:r>
              <a:rPr lang="en-US" baseline="30000" dirty="0"/>
              <a:t>6</a:t>
            </a:r>
            <a:r>
              <a:rPr lang="en-US" dirty="0"/>
              <a:t> M</a:t>
            </a:r>
            <a:r>
              <a:rPr lang="en-US" baseline="-25000" dirty="0" smtClean="0">
                <a:latin typeface="Wingdings"/>
                <a:ea typeface="Wingdings"/>
                <a:cs typeface="Wingdings"/>
                <a:sym typeface="Wingdings"/>
              </a:rPr>
              <a:t></a:t>
            </a:r>
          </a:p>
          <a:p>
            <a:pPr marL="342900" indent="-342900">
              <a:buFont typeface="Arial" charset="0"/>
              <a:buChar char="•"/>
            </a:pPr>
            <a:endParaRPr lang="en-US" baseline="-25000" dirty="0">
              <a:ea typeface="Wingdings"/>
              <a:cs typeface="Wingdings"/>
              <a:sym typeface="Wingdings"/>
            </a:endParaRP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14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458200" cy="1371600"/>
          </a:xfrm>
        </p:spPr>
        <p:txBody>
          <a:bodyPr>
            <a:normAutofit/>
          </a:bodyPr>
          <a:lstStyle/>
          <a:p>
            <a:r>
              <a:rPr lang="en-US" sz="3100" dirty="0" smtClean="0"/>
              <a:t>How important are galaxy mergers for low mass galaxies?</a:t>
            </a:r>
            <a:endParaRPr lang="en-US" sz="3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6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323729" cy="1371600"/>
          </a:xfrm>
        </p:spPr>
        <p:txBody>
          <a:bodyPr>
            <a:noAutofit/>
          </a:bodyPr>
          <a:lstStyle/>
          <a:p>
            <a:r>
              <a:rPr lang="en-US" sz="3100" dirty="0"/>
              <a:t>How important are galaxy mergers for low mass galaxies?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How does galaxy assembly compare to the hierarchical buildup of DM halos?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458200" cy="1371600"/>
          </a:xfrm>
        </p:spPr>
        <p:txBody>
          <a:bodyPr>
            <a:normAutofit/>
          </a:bodyPr>
          <a:lstStyle/>
          <a:p>
            <a:r>
              <a:rPr lang="en-US" sz="3100"/>
              <a:t>How important are galaxy mergers for low mass galaxies?</a:t>
            </a:r>
            <a:endParaRPr lang="en-US" sz="3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How does galaxy assembly compare to the hierarchical buildup of DM halos</a:t>
            </a:r>
            <a:r>
              <a:rPr lang="en-US" b="1" dirty="0" smtClean="0"/>
              <a:t>?</a:t>
            </a:r>
          </a:p>
          <a:p>
            <a:pPr marL="342900" lvl="1" indent="-342900">
              <a:spcAft>
                <a:spcPts val="600"/>
              </a:spcAft>
              <a:buClrTx/>
            </a:pPr>
            <a:r>
              <a:rPr lang="en-US" b="1" dirty="0"/>
              <a:t>Stellar fossil record of Local Group dwarfs</a:t>
            </a:r>
          </a:p>
          <a:p>
            <a:pPr marL="342900" lvl="1" indent="-342900">
              <a:spcAft>
                <a:spcPts val="600"/>
              </a:spcAft>
              <a:buClrTx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0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3150</TotalTime>
  <Words>681</Words>
  <Application>Microsoft Macintosh PowerPoint</Application>
  <PresentationFormat>On-screen Show (4:3)</PresentationFormat>
  <Paragraphs>109</Paragraphs>
  <Slides>35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Arial Black</vt:lpstr>
      <vt:lpstr>Calibri</vt:lpstr>
      <vt:lpstr>Wingdings</vt:lpstr>
      <vt:lpstr>Zapf Dingbats</vt:lpstr>
      <vt:lpstr>Essential</vt:lpstr>
      <vt:lpstr>No assembly required     Low mass dwarf galaxy formation has little dependence on galaxy mergers </vt:lpstr>
      <vt:lpstr>Why low mass dwarf galaxies?</vt:lpstr>
      <vt:lpstr>Why low mass dwarf galaxies?</vt:lpstr>
      <vt:lpstr>Why low mass dwarf galaxies?</vt:lpstr>
      <vt:lpstr>Why low mass dwarf galaxies?</vt:lpstr>
      <vt:lpstr>Why low mass dwarf galaxies?</vt:lpstr>
      <vt:lpstr>How important are galaxy mergers for low mass galaxies?</vt:lpstr>
      <vt:lpstr>How important are galaxy mergers for low mass galaxies?</vt:lpstr>
      <vt:lpstr>How important are galaxy mergers for low mass galaxies?</vt:lpstr>
      <vt:lpstr>How important are galaxy mergers for low mass galaxies?</vt:lpstr>
      <vt:lpstr>How important are galaxy mergers for low mass galaxies?</vt:lpstr>
      <vt:lpstr>Simulation details</vt:lpstr>
      <vt:lpstr>Mass assembly histories</vt:lpstr>
      <vt:lpstr>Mass assembly histories</vt:lpstr>
      <vt:lpstr>M★-Mhalo relation throughout time</vt:lpstr>
      <vt:lpstr>M★-Mhalo relation throughout time</vt:lpstr>
      <vt:lpstr>M★-Mhalo relation throughout time</vt:lpstr>
      <vt:lpstr>Vmax through time</vt:lpstr>
      <vt:lpstr>M★-Mhalo relation throughout time</vt:lpstr>
      <vt:lpstr>Average merger history</vt:lpstr>
      <vt:lpstr>Average merger history</vt:lpstr>
      <vt:lpstr>Average merger history</vt:lpstr>
      <vt:lpstr>In situ formation domination</vt:lpstr>
      <vt:lpstr>In situ formation domination</vt:lpstr>
      <vt:lpstr>In situ sfh vs accreted SFH</vt:lpstr>
      <vt:lpstr>In situ sfh vs accreted SFH</vt:lpstr>
      <vt:lpstr>Dmo vs hydro predictions</vt:lpstr>
      <vt:lpstr>Satellites of dwarfs</vt:lpstr>
      <vt:lpstr>Satellites of dwarfs</vt:lpstr>
      <vt:lpstr>Conclusions</vt:lpstr>
      <vt:lpstr>extras</vt:lpstr>
      <vt:lpstr>M★-Mhalo relation at z=0</vt:lpstr>
      <vt:lpstr>HI brought in from mergers</vt:lpstr>
      <vt:lpstr>Metal Distributions</vt:lpstr>
      <vt:lpstr>Metal Distributions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assembly required     simulating the  threshold of galaxy formation</dc:title>
  <dc:creator>Alex</dc:creator>
  <cp:lastModifiedBy>Fitts, Alex B</cp:lastModifiedBy>
  <cp:revision>33</cp:revision>
  <dcterms:created xsi:type="dcterms:W3CDTF">2017-10-05T19:51:25Z</dcterms:created>
  <dcterms:modified xsi:type="dcterms:W3CDTF">2018-07-13T17:13:44Z</dcterms:modified>
</cp:coreProperties>
</file>

<file path=docProps/thumbnail.jpeg>
</file>